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82dee8f8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582dee8f8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82dee8f89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582dee8f89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82dee8f8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82dee8f8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82dee8f89_1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82dee8f89_1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82dee8f89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82dee8f89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82dee8f89_7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582dee8f89_7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82dee8f89_7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82dee8f89_7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82dee8f89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2582dee8f89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82dee8f89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582dee8f89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82dee8f89_7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582dee8f89_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/>
              <a:t>サービス・機能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82dee8f89_7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582dee8f89_7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/>
              <a:t>サービス・機能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82dee8f89_7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82dee8f89_7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82dee8f89_7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82dee8f89_7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82dee8f89_7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582dee8f89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82dee8f89_7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82dee8f89_7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zenn.dev/microsoft/articles/azure-openai-add-your-data-api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2.png"/><Relationship Id="rId13" Type="http://schemas.openxmlformats.org/officeDocument/2006/relationships/image" Target="../media/image27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6.jpg"/><Relationship Id="rId5" Type="http://schemas.openxmlformats.org/officeDocument/2006/relationships/image" Target="../media/image14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www.amazon.co.jp/%E3%83%9E%E3%83%BC%E3%83%96%E3%83%AB%E3%83%AC%E3%83%BC%E3%82%B9/s?k=%E3%83%9E%E3%83%BC%E3%83%96%E3%83%AB%E3%83%AC%E3%83%BC%E3%82%B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www.amazon.co.jp/%E3%83%9E%E3%83%BC%E3%83%96%E3%83%AB%E3%83%AC%E3%83%BC%E3%82%B9/s?k=%E3%83%9E%E3%83%BC%E3%83%96%E3%83%AB%E3%83%AC%E3%83%BC%E3%82%B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interactlive.azurewebsites.net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interactlive.azurewebsites.net/login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WA8z0n6c5ScZzYWcsQQEza6bglWAIKwR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5555" l="0" r="0" t="5555"/>
          <a:stretch/>
        </p:blipFill>
        <p:spPr>
          <a:xfrm>
            <a:off x="0" y="0"/>
            <a:ext cx="9177477" cy="6118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ja">
                <a:solidFill>
                  <a:schemeClr val="lt1"/>
                </a:solidFill>
              </a:rPr>
              <a:t>全観客参加型ミニゲームイベント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462200" y="2916175"/>
            <a:ext cx="23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chemeClr val="lt1"/>
                </a:solidFill>
              </a:rPr>
              <a:t>OverWalkers（Team-C）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ja"/>
              <a:t>課題に対する効果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待ち時間や休憩時間にエンターテインメントを提供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ミニゲームの報酬として特典を提供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特典目的で利用者が増大しコミュニティが促進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800" y="292765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650" y="2703888"/>
            <a:ext cx="9525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738" y="2604913"/>
            <a:ext cx="13049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5425" y="3215918"/>
            <a:ext cx="952500" cy="47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462" y="2627688"/>
            <a:ext cx="1790136" cy="16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204550" y="3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技術仕様（クイズ作成）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50" y="1160128"/>
            <a:ext cx="5972200" cy="28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type="title"/>
          </p:nvPr>
        </p:nvSpPr>
        <p:spPr>
          <a:xfrm>
            <a:off x="3846900" y="4502400"/>
            <a:ext cx="52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参考資料：</a:t>
            </a:r>
            <a:r>
              <a:rPr lang="ja" sz="1100" u="sng">
                <a:solidFill>
                  <a:schemeClr val="hlink"/>
                </a:solidFill>
                <a:hlinkClick r:id="rId4"/>
              </a:rPr>
              <a:t>Azure Open AIの「Add your data」をAPIとして使う！ (zenn.dev)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775" y="667001"/>
            <a:ext cx="1033200" cy="82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9650" y="2254650"/>
            <a:ext cx="1288825" cy="127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9674" y="758849"/>
            <a:ext cx="414506" cy="5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7198175" y="1247575"/>
            <a:ext cx="24843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自社データ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（過去データ＋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　</a:t>
            </a:r>
            <a:r>
              <a:rPr lang="ja" sz="1300">
                <a:solidFill>
                  <a:srgbClr val="FF0000"/>
                </a:solidFill>
              </a:rPr>
              <a:t>前半の試合データ</a:t>
            </a:r>
            <a:r>
              <a:rPr lang="ja" sz="1300"/>
              <a:t>）</a:t>
            </a:r>
            <a:endParaRPr sz="1300"/>
          </a:p>
        </p:txBody>
      </p:sp>
      <p:sp>
        <p:nvSpPr>
          <p:cNvPr id="165" name="Google Shape;165;p23"/>
          <p:cNvSpPr/>
          <p:nvPr/>
        </p:nvSpPr>
        <p:spPr>
          <a:xfrm flipH="1">
            <a:off x="6842625" y="445025"/>
            <a:ext cx="742500" cy="2220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3"/>
          <p:cNvCxnSpPr/>
          <p:nvPr/>
        </p:nvCxnSpPr>
        <p:spPr>
          <a:xfrm flipH="1">
            <a:off x="5005825" y="1063900"/>
            <a:ext cx="1033200" cy="2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3"/>
          <p:cNvCxnSpPr/>
          <p:nvPr/>
        </p:nvCxnSpPr>
        <p:spPr>
          <a:xfrm flipH="1" rot="10800000">
            <a:off x="5082275" y="1285850"/>
            <a:ext cx="103320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3"/>
          <p:cNvSpPr txBox="1"/>
          <p:nvPr>
            <p:ph type="title"/>
          </p:nvPr>
        </p:nvSpPr>
        <p:spPr>
          <a:xfrm>
            <a:off x="6345575" y="1386775"/>
            <a:ext cx="852600" cy="2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3793"/>
              <a:buNone/>
            </a:pPr>
            <a:r>
              <a:rPr lang="ja" sz="870"/>
              <a:t>ストレージ</a:t>
            </a:r>
            <a:endParaRPr sz="570"/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2635625" y="2571750"/>
            <a:ext cx="113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プロンプト</a:t>
            </a:r>
            <a:endParaRPr sz="1300"/>
          </a:p>
        </p:txBody>
      </p:sp>
      <p:cxnSp>
        <p:nvCxnSpPr>
          <p:cNvPr id="170" name="Google Shape;170;p23"/>
          <p:cNvCxnSpPr/>
          <p:nvPr/>
        </p:nvCxnSpPr>
        <p:spPr>
          <a:xfrm flipH="1" rot="10800000">
            <a:off x="3511625" y="2755800"/>
            <a:ext cx="261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3"/>
          <p:cNvSpPr txBox="1"/>
          <p:nvPr>
            <p:ph type="title"/>
          </p:nvPr>
        </p:nvSpPr>
        <p:spPr>
          <a:xfrm>
            <a:off x="2598475" y="3012500"/>
            <a:ext cx="17295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870"/>
              <a:t>　　　　出力結果</a:t>
            </a:r>
            <a:endParaRPr sz="8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870"/>
              <a:t>（問題文,選択肢,答え）</a:t>
            </a:r>
            <a:endParaRPr sz="870"/>
          </a:p>
        </p:txBody>
      </p:sp>
      <p:cxnSp>
        <p:nvCxnSpPr>
          <p:cNvPr id="172" name="Google Shape;172;p23"/>
          <p:cNvCxnSpPr/>
          <p:nvPr/>
        </p:nvCxnSpPr>
        <p:spPr>
          <a:xfrm rot="10800000">
            <a:off x="2696775" y="3131850"/>
            <a:ext cx="3189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3"/>
          <p:cNvSpPr/>
          <p:nvPr/>
        </p:nvSpPr>
        <p:spPr>
          <a:xfrm>
            <a:off x="3809775" y="283200"/>
            <a:ext cx="5089800" cy="3834600"/>
          </a:xfrm>
          <a:prstGeom prst="rect">
            <a:avLst/>
          </a:prstGeom>
          <a:solidFill>
            <a:srgbClr val="B3B1B1">
              <a:alpha val="18350"/>
            </a:srgbClr>
          </a:solidFill>
          <a:ln cap="flat" cmpd="sng" w="9525">
            <a:solidFill>
              <a:srgbClr val="F0F3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6900" y="368474"/>
            <a:ext cx="1584775" cy="46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612350" y="1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クイズ作成用プロンプト</a:t>
            </a: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612350" y="734800"/>
            <a:ext cx="7661700" cy="29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#命令書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あなたはクイズの出題者です。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Data Sourceの情報に基づいてワールドカップにまつわるクイズを4題出題してください。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#制約条件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– </a:t>
            </a:r>
            <a:r>
              <a:rPr lang="ja" sz="1300">
                <a:solidFill>
                  <a:schemeClr val="dk1"/>
                </a:solidFill>
              </a:rPr>
              <a:t>Data Source</a:t>
            </a:r>
            <a:r>
              <a:rPr lang="ja" sz="1300"/>
              <a:t>を参照して回答してください。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– 異なる4択の選択肢とその答えを作成してください。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– 日本語で問題を作成してください。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#出題例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問題文：FIFAワールドカップの優勝回数が最も多い国はどこですか？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a) ブラジル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b) イタリア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c) アルゼンチン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00"/>
              <a:t>d) ドイツ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答え: a) ブラジル</a:t>
            </a:r>
            <a:endParaRPr sz="1300"/>
          </a:p>
        </p:txBody>
      </p:sp>
      <p:sp>
        <p:nvSpPr>
          <p:cNvPr id="181" name="Google Shape;181;p24"/>
          <p:cNvSpPr txBox="1"/>
          <p:nvPr/>
        </p:nvSpPr>
        <p:spPr>
          <a:xfrm>
            <a:off x="1717025" y="4247975"/>
            <a:ext cx="613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  <a:highlight>
                  <a:schemeClr val="lt1"/>
                </a:highlight>
              </a:rPr>
              <a:t>読み込ませたデータによって様々なクイズを作成！</a:t>
            </a:r>
            <a:endParaRPr sz="18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4431675" y="3865275"/>
            <a:ext cx="267900" cy="29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499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Webアプリケーション構成</a:t>
            </a:r>
            <a:endParaRPr/>
          </a:p>
        </p:txBody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961577" y="2085564"/>
            <a:ext cx="763500" cy="2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770"/>
              <a:t>Webサーバ</a:t>
            </a:r>
            <a:endParaRPr sz="770"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400" y="1259119"/>
            <a:ext cx="671678" cy="80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073" y="1083925"/>
            <a:ext cx="425796" cy="4205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91" name="Google Shape;191;p25"/>
          <p:cNvGrpSpPr/>
          <p:nvPr/>
        </p:nvGrpSpPr>
        <p:grpSpPr>
          <a:xfrm>
            <a:off x="6794763" y="2945371"/>
            <a:ext cx="1202787" cy="604817"/>
            <a:chOff x="3863550" y="1099650"/>
            <a:chExt cx="1561250" cy="785375"/>
          </a:xfrm>
        </p:grpSpPr>
        <p:sp>
          <p:nvSpPr>
            <p:cNvPr id="192" name="Google Shape;192;p25"/>
            <p:cNvSpPr/>
            <p:nvPr/>
          </p:nvSpPr>
          <p:spPr>
            <a:xfrm>
              <a:off x="4005800" y="1362125"/>
              <a:ext cx="1419000" cy="52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000"/>
                <a:t>保有ポイント</a:t>
              </a:r>
              <a:endParaRPr sz="1000"/>
            </a:p>
          </p:txBody>
        </p:sp>
        <p:pic>
          <p:nvPicPr>
            <p:cNvPr id="193" name="Google Shape;19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3550" y="1099650"/>
              <a:ext cx="435600" cy="43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25"/>
          <p:cNvGrpSpPr/>
          <p:nvPr/>
        </p:nvGrpSpPr>
        <p:grpSpPr>
          <a:xfrm>
            <a:off x="983300" y="2575383"/>
            <a:ext cx="1323725" cy="951486"/>
            <a:chOff x="2065750" y="2373027"/>
            <a:chExt cx="1323725" cy="951486"/>
          </a:xfrm>
        </p:grpSpPr>
        <p:sp>
          <p:nvSpPr>
            <p:cNvPr id="195" name="Google Shape;195;p25"/>
            <p:cNvSpPr/>
            <p:nvPr/>
          </p:nvSpPr>
          <p:spPr>
            <a:xfrm>
              <a:off x="2337375" y="2851413"/>
              <a:ext cx="1052100" cy="4731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/>
                <a:t>ログイン機能</a:t>
              </a:r>
              <a:endParaRPr sz="900"/>
            </a:p>
          </p:txBody>
        </p:sp>
        <p:pic>
          <p:nvPicPr>
            <p:cNvPr id="196" name="Google Shape;196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65750" y="2373027"/>
              <a:ext cx="634125" cy="624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5"/>
            <p:cNvSpPr txBox="1"/>
            <p:nvPr/>
          </p:nvSpPr>
          <p:spPr>
            <a:xfrm>
              <a:off x="2180600" y="2497088"/>
              <a:ext cx="40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800"/>
                <a:t>login</a:t>
              </a:r>
              <a:endParaRPr sz="800"/>
            </a:p>
          </p:txBody>
        </p:sp>
      </p:grpSp>
      <p:grpSp>
        <p:nvGrpSpPr>
          <p:cNvPr id="198" name="Google Shape;198;p25"/>
          <p:cNvGrpSpPr/>
          <p:nvPr/>
        </p:nvGrpSpPr>
        <p:grpSpPr>
          <a:xfrm>
            <a:off x="3311100" y="2575383"/>
            <a:ext cx="1323725" cy="951486"/>
            <a:chOff x="2065750" y="2373027"/>
            <a:chExt cx="1323725" cy="951486"/>
          </a:xfrm>
        </p:grpSpPr>
        <p:sp>
          <p:nvSpPr>
            <p:cNvPr id="199" name="Google Shape;199;p25"/>
            <p:cNvSpPr/>
            <p:nvPr/>
          </p:nvSpPr>
          <p:spPr>
            <a:xfrm>
              <a:off x="2337375" y="2851413"/>
              <a:ext cx="1052100" cy="4731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/>
                <a:t>ホーム画面</a:t>
              </a:r>
              <a:endParaRPr sz="900"/>
            </a:p>
          </p:txBody>
        </p:sp>
        <p:pic>
          <p:nvPicPr>
            <p:cNvPr id="200" name="Google Shape;20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65750" y="2373027"/>
              <a:ext cx="634125" cy="624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5"/>
            <p:cNvSpPr txBox="1"/>
            <p:nvPr/>
          </p:nvSpPr>
          <p:spPr>
            <a:xfrm>
              <a:off x="2123163" y="2497100"/>
              <a:ext cx="51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800"/>
                <a:t>home</a:t>
              </a:r>
              <a:endParaRPr sz="800"/>
            </a:p>
          </p:txBody>
        </p:sp>
      </p:grpSp>
      <p:grpSp>
        <p:nvGrpSpPr>
          <p:cNvPr id="202" name="Google Shape;202;p25"/>
          <p:cNvGrpSpPr/>
          <p:nvPr/>
        </p:nvGrpSpPr>
        <p:grpSpPr>
          <a:xfrm>
            <a:off x="4634725" y="3762727"/>
            <a:ext cx="1323725" cy="951486"/>
            <a:chOff x="2065750" y="2373027"/>
            <a:chExt cx="1323725" cy="951486"/>
          </a:xfrm>
        </p:grpSpPr>
        <p:sp>
          <p:nvSpPr>
            <p:cNvPr id="203" name="Google Shape;203;p25"/>
            <p:cNvSpPr/>
            <p:nvPr/>
          </p:nvSpPr>
          <p:spPr>
            <a:xfrm>
              <a:off x="2337375" y="2851413"/>
              <a:ext cx="1052100" cy="4731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/>
                <a:t>景品交換</a:t>
              </a:r>
              <a:endParaRPr sz="900"/>
            </a:p>
          </p:txBody>
        </p:sp>
        <p:pic>
          <p:nvPicPr>
            <p:cNvPr id="204" name="Google Shape;20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65750" y="2373027"/>
              <a:ext cx="634125" cy="624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5"/>
            <p:cNvSpPr txBox="1"/>
            <p:nvPr/>
          </p:nvSpPr>
          <p:spPr>
            <a:xfrm>
              <a:off x="2123163" y="2497100"/>
              <a:ext cx="51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800"/>
                <a:t>reward</a:t>
              </a:r>
              <a:endParaRPr sz="800"/>
            </a:p>
          </p:txBody>
        </p:sp>
      </p:grpSp>
      <p:grpSp>
        <p:nvGrpSpPr>
          <p:cNvPr id="206" name="Google Shape;206;p25"/>
          <p:cNvGrpSpPr/>
          <p:nvPr/>
        </p:nvGrpSpPr>
        <p:grpSpPr>
          <a:xfrm>
            <a:off x="4634713" y="1803402"/>
            <a:ext cx="1323725" cy="951486"/>
            <a:chOff x="2065750" y="2373027"/>
            <a:chExt cx="1323725" cy="951486"/>
          </a:xfrm>
        </p:grpSpPr>
        <p:sp>
          <p:nvSpPr>
            <p:cNvPr id="207" name="Google Shape;207;p25"/>
            <p:cNvSpPr/>
            <p:nvPr/>
          </p:nvSpPr>
          <p:spPr>
            <a:xfrm>
              <a:off x="2337375" y="2851413"/>
              <a:ext cx="1052100" cy="4731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/>
                <a:t>問題表示</a:t>
              </a:r>
              <a:endParaRPr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/>
                <a:t>正誤処理</a:t>
              </a:r>
              <a:endParaRPr sz="900"/>
            </a:p>
          </p:txBody>
        </p:sp>
        <p:pic>
          <p:nvPicPr>
            <p:cNvPr id="208" name="Google Shape;20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65750" y="2373027"/>
              <a:ext cx="634125" cy="624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5"/>
            <p:cNvSpPr txBox="1"/>
            <p:nvPr/>
          </p:nvSpPr>
          <p:spPr>
            <a:xfrm>
              <a:off x="2092113" y="2498000"/>
              <a:ext cx="581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question</a:t>
              </a:r>
              <a:endParaRPr sz="700"/>
            </a:p>
          </p:txBody>
        </p:sp>
      </p:grpSp>
      <p:sp>
        <p:nvSpPr>
          <p:cNvPr id="210" name="Google Shape;210;p25"/>
          <p:cNvSpPr/>
          <p:nvPr/>
        </p:nvSpPr>
        <p:spPr>
          <a:xfrm rot="10800000">
            <a:off x="1574025" y="1603800"/>
            <a:ext cx="1034700" cy="1007700"/>
          </a:xfrm>
          <a:prstGeom prst="bentUpArrow">
            <a:avLst>
              <a:gd fmla="val 9539" name="adj1"/>
              <a:gd fmla="val 11216" name="adj2"/>
              <a:gd fmla="val 14843" name="adj3"/>
            </a:avLst>
          </a:prstGeom>
          <a:solidFill>
            <a:srgbClr val="D9EAD3"/>
          </a:solidFill>
          <a:ln cap="flat" cmpd="sng" w="9525">
            <a:solidFill>
              <a:srgbClr val="1F2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2583675" y="3111927"/>
            <a:ext cx="657900" cy="295200"/>
          </a:xfrm>
          <a:prstGeom prst="rightArrow">
            <a:avLst>
              <a:gd fmla="val 39602" name="adj1"/>
              <a:gd fmla="val 49517" name="adj2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 rot="-5400000">
            <a:off x="4768100" y="2926175"/>
            <a:ext cx="877500" cy="795600"/>
          </a:xfrm>
          <a:prstGeom prst="leftRightUpArrow">
            <a:avLst>
              <a:gd fmla="val 13908" name="adj1"/>
              <a:gd fmla="val 19017" name="adj2"/>
              <a:gd fmla="val 19815" name="adj3"/>
            </a:avLst>
          </a:prstGeom>
          <a:solidFill>
            <a:srgbClr val="D9EAD3"/>
          </a:solidFill>
          <a:ln cap="flat" cmpd="sng" w="9525">
            <a:solidFill>
              <a:srgbClr val="0A0C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5"/>
          <p:cNvCxnSpPr>
            <a:stCxn id="207" idx="3"/>
            <a:endCxn id="192" idx="1"/>
          </p:cNvCxnSpPr>
          <p:nvPr/>
        </p:nvCxnSpPr>
        <p:spPr>
          <a:xfrm>
            <a:off x="5958438" y="2518338"/>
            <a:ext cx="945900" cy="83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5"/>
          <p:cNvCxnSpPr>
            <a:stCxn id="203" idx="3"/>
            <a:endCxn id="192" idx="1"/>
          </p:cNvCxnSpPr>
          <p:nvPr/>
        </p:nvCxnSpPr>
        <p:spPr>
          <a:xfrm flipH="1" rot="10800000">
            <a:off x="5958450" y="3348763"/>
            <a:ext cx="945900" cy="112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5"/>
          <p:cNvCxnSpPr>
            <a:stCxn id="189" idx="3"/>
            <a:endCxn id="207" idx="1"/>
          </p:cNvCxnSpPr>
          <p:nvPr/>
        </p:nvCxnSpPr>
        <p:spPr>
          <a:xfrm>
            <a:off x="3480078" y="1661577"/>
            <a:ext cx="1426200" cy="856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6" name="Google Shape;21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4500" y="2571744"/>
            <a:ext cx="295200" cy="2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>
            <p:ph type="title"/>
          </p:nvPr>
        </p:nvSpPr>
        <p:spPr>
          <a:xfrm>
            <a:off x="6094125" y="2347075"/>
            <a:ext cx="865800" cy="2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770"/>
              <a:t>ポイント獲得</a:t>
            </a:r>
            <a:endParaRPr sz="770"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4500" y="4030063"/>
            <a:ext cx="348860" cy="3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>
            <p:ph type="title"/>
          </p:nvPr>
        </p:nvSpPr>
        <p:spPr>
          <a:xfrm>
            <a:off x="6156025" y="4299450"/>
            <a:ext cx="865800" cy="2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770"/>
              <a:t>ポイント</a:t>
            </a:r>
            <a:r>
              <a:rPr lang="ja" sz="770"/>
              <a:t>消費</a:t>
            </a:r>
            <a:endParaRPr sz="770"/>
          </a:p>
        </p:txBody>
      </p:sp>
      <p:grpSp>
        <p:nvGrpSpPr>
          <p:cNvPr id="220" name="Google Shape;220;p25"/>
          <p:cNvGrpSpPr/>
          <p:nvPr/>
        </p:nvGrpSpPr>
        <p:grpSpPr>
          <a:xfrm>
            <a:off x="4091853" y="1603975"/>
            <a:ext cx="349210" cy="349210"/>
            <a:chOff x="5351775" y="1181963"/>
            <a:chExt cx="457200" cy="457200"/>
          </a:xfrm>
        </p:grpSpPr>
        <p:pic>
          <p:nvPicPr>
            <p:cNvPr id="221" name="Google Shape;221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351775" y="1181963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57975" y="1336850"/>
              <a:ext cx="244800" cy="24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25"/>
          <p:cNvGrpSpPr/>
          <p:nvPr/>
        </p:nvGrpSpPr>
        <p:grpSpPr>
          <a:xfrm>
            <a:off x="3829072" y="1433008"/>
            <a:ext cx="349210" cy="349210"/>
            <a:chOff x="6382350" y="1065613"/>
            <a:chExt cx="457200" cy="457200"/>
          </a:xfrm>
        </p:grpSpPr>
        <p:pic>
          <p:nvPicPr>
            <p:cNvPr id="224" name="Google Shape;224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82350" y="1065613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37938" y="1215875"/>
              <a:ext cx="146022" cy="22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25"/>
          <p:cNvSpPr/>
          <p:nvPr/>
        </p:nvSpPr>
        <p:spPr>
          <a:xfrm>
            <a:off x="4404625" y="986250"/>
            <a:ext cx="1604100" cy="675300"/>
          </a:xfrm>
          <a:prstGeom prst="wedgeRectCallout">
            <a:avLst>
              <a:gd fmla="val -48295" name="adj1"/>
              <a:gd fmla="val 69895" name="adj2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5262700" y="1070100"/>
            <a:ext cx="581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Q.</a:t>
            </a:r>
            <a:endParaRPr sz="700"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3150" y="1085850"/>
            <a:ext cx="37986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68238" y="1070100"/>
            <a:ext cx="375857" cy="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4371600" y="1070100"/>
            <a:ext cx="581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Q.</a:t>
            </a:r>
            <a:endParaRPr sz="700"/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5400000">
            <a:off x="5110613" y="1158663"/>
            <a:ext cx="2000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ja"/>
              <a:t>今後の展望</a:t>
            </a:r>
            <a:endParaRPr/>
          </a:p>
        </p:txBody>
      </p:sp>
      <p:sp>
        <p:nvSpPr>
          <p:cNvPr id="237" name="Google Shape;237;p26"/>
          <p:cNvSpPr txBox="1"/>
          <p:nvPr>
            <p:ph idx="1" type="body"/>
          </p:nvPr>
        </p:nvSpPr>
        <p:spPr>
          <a:xfrm>
            <a:off x="311700" y="1152475"/>
            <a:ext cx="85206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プラットフォーム化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イベント情報、チーム情報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ミニゲーム参加ページ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ChatBot（詳しい友達感覚）：選手情報や選手間の相性診断など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SNS機能：同趣味のコミュニティができる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アカウントにハッシュタグ（#プロ野球、#DeNA、#Jリーグ）</a:t>
            </a: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111000" y="4057625"/>
            <a:ext cx="8922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100">
                <a:solidFill>
                  <a:schemeClr val="accent5"/>
                </a:solidFill>
              </a:rPr>
              <a:t>もっと盛り上がれる新しい観戦へ！</a:t>
            </a:r>
            <a:endParaRPr b="1" sz="3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/>
              <a:t>以上です。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/>
              <a:t>ありがとうございました！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050" y="1506375"/>
            <a:ext cx="4677175" cy="26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ja"/>
              <a:t>ターゲット（ペルソナ）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975" y="2722813"/>
            <a:ext cx="2534548" cy="189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038" y="1051506"/>
            <a:ext cx="2847275" cy="18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425" y="2044712"/>
            <a:ext cx="2710548" cy="203292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964250" y="2530825"/>
            <a:ext cx="5215500" cy="69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ja" sz="2400">
                <a:solidFill>
                  <a:schemeClr val="lt1"/>
                </a:solidFill>
              </a:rPr>
              <a:t>スポーツ観戦や音楽ライブの</a:t>
            </a:r>
            <a:r>
              <a:rPr lang="ja" sz="2400">
                <a:solidFill>
                  <a:srgbClr val="FF0000"/>
                </a:solidFill>
              </a:rPr>
              <a:t>観客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ja"/>
              <a:t>ターゲットが抱える課題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391250"/>
            <a:ext cx="85206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ライブやスポーツ観戦の待ち時間（休憩時間 等）が暇になる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											（リアル・オンライン）</a:t>
            </a:r>
            <a:br>
              <a:rPr lang="ja"/>
            </a:br>
            <a:r>
              <a:rPr lang="ja"/>
              <a:t>	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リアルイベントの雰囲気が好きで、テンションを上げたままでいたい</a:t>
            </a:r>
            <a:br>
              <a:rPr lang="ja"/>
            </a:br>
            <a:r>
              <a:rPr lang="ja"/>
              <a:t>											（リアル）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ja"/>
              <a:t>『</a:t>
            </a:r>
            <a:r>
              <a:rPr lang="ja">
                <a:latin typeface="Comic Sans MS"/>
                <a:ea typeface="Comic Sans MS"/>
                <a:cs typeface="Comic Sans MS"/>
                <a:sym typeface="Comic Sans MS"/>
              </a:rPr>
              <a:t>InterActLive</a:t>
            </a:r>
            <a:r>
              <a:rPr lang="ja"/>
              <a:t>』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3262938" y="1555600"/>
            <a:ext cx="2618100" cy="3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260148" y="1555600"/>
            <a:ext cx="2618100" cy="3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265738" y="1555600"/>
            <a:ext cx="2618100" cy="3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990750" y="1764675"/>
            <a:ext cx="11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ミニゲーム</a:t>
            </a:r>
            <a:endParaRPr b="1"/>
          </a:p>
        </p:txBody>
      </p:sp>
      <p:sp>
        <p:nvSpPr>
          <p:cNvPr id="82" name="Google Shape;82;p16"/>
          <p:cNvSpPr txBox="1"/>
          <p:nvPr/>
        </p:nvSpPr>
        <p:spPr>
          <a:xfrm>
            <a:off x="6987950" y="1764675"/>
            <a:ext cx="11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SNS</a:t>
            </a:r>
            <a:endParaRPr b="1"/>
          </a:p>
        </p:txBody>
      </p:sp>
      <p:sp>
        <p:nvSpPr>
          <p:cNvPr id="83" name="Google Shape;83;p16"/>
          <p:cNvSpPr txBox="1"/>
          <p:nvPr/>
        </p:nvSpPr>
        <p:spPr>
          <a:xfrm>
            <a:off x="888850" y="1764675"/>
            <a:ext cx="1371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イベント詳細</a:t>
            </a:r>
            <a:endParaRPr b="1"/>
          </a:p>
        </p:txBody>
      </p:sp>
      <p:grpSp>
        <p:nvGrpSpPr>
          <p:cNvPr id="84" name="Google Shape;84;p16"/>
          <p:cNvGrpSpPr/>
          <p:nvPr/>
        </p:nvGrpSpPr>
        <p:grpSpPr>
          <a:xfrm>
            <a:off x="4428410" y="12558"/>
            <a:ext cx="4449836" cy="1437637"/>
            <a:chOff x="2203050" y="2152675"/>
            <a:chExt cx="4737900" cy="1729800"/>
          </a:xfrm>
        </p:grpSpPr>
        <p:sp>
          <p:nvSpPr>
            <p:cNvPr id="85" name="Google Shape;85;p16"/>
            <p:cNvSpPr/>
            <p:nvPr/>
          </p:nvSpPr>
          <p:spPr>
            <a:xfrm>
              <a:off x="2203050" y="2152675"/>
              <a:ext cx="4737900" cy="1729800"/>
            </a:xfrm>
            <a:prstGeom prst="ellipse">
              <a:avLst/>
            </a:prstGeom>
            <a:solidFill>
              <a:srgbClr val="EEF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0">
                <a:solidFill>
                  <a:srgbClr val="000000"/>
                </a:solidFill>
              </a:endParaRPr>
            </a:p>
          </p:txBody>
        </p:sp>
        <p:pic>
          <p:nvPicPr>
            <p:cNvPr id="86" name="Google Shape;8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2950" y="2689329"/>
              <a:ext cx="656525" cy="65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6"/>
            <p:cNvSpPr txBox="1"/>
            <p:nvPr/>
          </p:nvSpPr>
          <p:spPr>
            <a:xfrm>
              <a:off x="3960350" y="2686688"/>
              <a:ext cx="2299800" cy="7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3100"/>
                <a:t>ポイント</a:t>
              </a:r>
              <a:endParaRPr sz="3100"/>
            </a:p>
          </p:txBody>
        </p:sp>
      </p:grpSp>
      <p:sp>
        <p:nvSpPr>
          <p:cNvPr id="88" name="Google Shape;88;p16"/>
          <p:cNvSpPr txBox="1"/>
          <p:nvPr/>
        </p:nvSpPr>
        <p:spPr>
          <a:xfrm>
            <a:off x="3306400" y="2157750"/>
            <a:ext cx="24492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</a:t>
            </a:r>
            <a:r>
              <a:rPr lang="ja">
                <a:solidFill>
                  <a:schemeClr val="dk1"/>
                </a:solidFill>
              </a:rPr>
              <a:t>クイズ大会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1F2328"/>
                </a:solidFill>
              </a:rPr>
              <a:t>・</a:t>
            </a:r>
            <a:r>
              <a:rPr lang="ja">
                <a:solidFill>
                  <a:srgbClr val="1F2328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マーブルゲーム</a:t>
            </a:r>
            <a:endParaRPr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・勝つたびに</a:t>
            </a:r>
            <a:r>
              <a:rPr lang="ja">
                <a:solidFill>
                  <a:schemeClr val="dk1"/>
                </a:solidFill>
              </a:rPr>
              <a:t>ポイントを</a:t>
            </a:r>
            <a:r>
              <a:rPr lang="ja"/>
              <a:t>もらえる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・ポイントを使って賭けができる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・レースモード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・ロイヤル モード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6227125" y="2263950"/>
            <a:ext cx="276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ポイントが紐づいたアカウント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　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SNSとしても利用可能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6260150" y="3543275"/>
            <a:ext cx="261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アカウントにハッシュタグ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（#プロ野球、#DeNA、#Jリーグ）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97750" y="2224575"/>
            <a:ext cx="235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試合情報や選手情報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イベントごとのミニゲーム参加はここから！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ja"/>
              <a:t>『</a:t>
            </a:r>
            <a:r>
              <a:rPr lang="ja">
                <a:latin typeface="Comic Sans MS"/>
                <a:ea typeface="Comic Sans MS"/>
                <a:cs typeface="Comic Sans MS"/>
                <a:sym typeface="Comic Sans MS"/>
              </a:rPr>
              <a:t>InterActLive</a:t>
            </a:r>
            <a:r>
              <a:rPr lang="ja"/>
              <a:t>』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3262938" y="1555600"/>
            <a:ext cx="2618100" cy="3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6260148" y="1555600"/>
            <a:ext cx="2618100" cy="3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265738" y="1555600"/>
            <a:ext cx="2618100" cy="3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3990750" y="1764675"/>
            <a:ext cx="11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ミニゲーム</a:t>
            </a:r>
            <a:endParaRPr b="1"/>
          </a:p>
        </p:txBody>
      </p:sp>
      <p:sp>
        <p:nvSpPr>
          <p:cNvPr id="101" name="Google Shape;101;p17"/>
          <p:cNvSpPr txBox="1"/>
          <p:nvPr/>
        </p:nvSpPr>
        <p:spPr>
          <a:xfrm>
            <a:off x="6987950" y="1764675"/>
            <a:ext cx="11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SNS</a:t>
            </a:r>
            <a:endParaRPr b="1"/>
          </a:p>
        </p:txBody>
      </p:sp>
      <p:sp>
        <p:nvSpPr>
          <p:cNvPr id="102" name="Google Shape;102;p17"/>
          <p:cNvSpPr txBox="1"/>
          <p:nvPr/>
        </p:nvSpPr>
        <p:spPr>
          <a:xfrm>
            <a:off x="888850" y="1764675"/>
            <a:ext cx="1371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イベント詳細</a:t>
            </a:r>
            <a:endParaRPr b="1"/>
          </a:p>
        </p:txBody>
      </p:sp>
      <p:sp>
        <p:nvSpPr>
          <p:cNvPr id="103" name="Google Shape;103;p17"/>
          <p:cNvSpPr/>
          <p:nvPr/>
        </p:nvSpPr>
        <p:spPr>
          <a:xfrm>
            <a:off x="2104850" y="1425100"/>
            <a:ext cx="3873000" cy="3522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4428410" y="12558"/>
            <a:ext cx="4449836" cy="1437637"/>
            <a:chOff x="2203050" y="2152675"/>
            <a:chExt cx="4737900" cy="1729800"/>
          </a:xfrm>
        </p:grpSpPr>
        <p:sp>
          <p:nvSpPr>
            <p:cNvPr id="105" name="Google Shape;105;p17"/>
            <p:cNvSpPr/>
            <p:nvPr/>
          </p:nvSpPr>
          <p:spPr>
            <a:xfrm>
              <a:off x="2203050" y="2152675"/>
              <a:ext cx="4737900" cy="1729800"/>
            </a:xfrm>
            <a:prstGeom prst="ellipse">
              <a:avLst/>
            </a:prstGeom>
            <a:solidFill>
              <a:srgbClr val="EEF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0">
                <a:solidFill>
                  <a:srgbClr val="000000"/>
                </a:solidFill>
              </a:endParaRPr>
            </a:p>
          </p:txBody>
        </p:sp>
        <p:pic>
          <p:nvPicPr>
            <p:cNvPr id="106" name="Google Shape;10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2950" y="2689329"/>
              <a:ext cx="656525" cy="65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7"/>
            <p:cNvSpPr txBox="1"/>
            <p:nvPr/>
          </p:nvSpPr>
          <p:spPr>
            <a:xfrm>
              <a:off x="3960350" y="2686688"/>
              <a:ext cx="2299800" cy="7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3100"/>
                <a:t>ポイント</a:t>
              </a:r>
              <a:endParaRPr sz="3100"/>
            </a:p>
          </p:txBody>
        </p:sp>
      </p:grpSp>
      <p:sp>
        <p:nvSpPr>
          <p:cNvPr id="108" name="Google Shape;108;p17"/>
          <p:cNvSpPr txBox="1"/>
          <p:nvPr/>
        </p:nvSpPr>
        <p:spPr>
          <a:xfrm>
            <a:off x="3306400" y="2157750"/>
            <a:ext cx="24492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</a:t>
            </a:r>
            <a:r>
              <a:rPr b="1" lang="ja">
                <a:solidFill>
                  <a:srgbClr val="FF0000"/>
                </a:solidFill>
              </a:rPr>
              <a:t>クイズ大会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</a:t>
            </a:r>
            <a:r>
              <a:rPr lang="ja">
                <a:solidFill>
                  <a:srgbClr val="1F2328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マーブルゲーム</a:t>
            </a:r>
            <a:endParaRPr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0000"/>
                </a:solidFill>
              </a:rPr>
              <a:t>・勝つたびに</a:t>
            </a:r>
            <a:r>
              <a:rPr b="1" lang="ja">
                <a:solidFill>
                  <a:srgbClr val="FF0000"/>
                </a:solidFill>
              </a:rPr>
              <a:t>ポイントを</a:t>
            </a:r>
            <a:r>
              <a:rPr b="1" lang="ja">
                <a:solidFill>
                  <a:srgbClr val="FF0000"/>
                </a:solidFill>
              </a:rPr>
              <a:t>もらえる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・ポイントを使って賭けができる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・レースモード: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・ロイヤル モード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6227125" y="2263950"/>
            <a:ext cx="276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ポイントが紐づいたアカウント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　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SNSとしても利用可能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6260150" y="3543275"/>
            <a:ext cx="261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アカウントにハッシュタグ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（#プロ野球、#DeNA、#Jリーグ）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397750" y="2224575"/>
            <a:ext cx="235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試合情報や選手情報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イベントごとのミニゲーム参加はここから！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ポイントの使い道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ja"/>
              <a:t>選手とのビデオ通話の権利: 参加者がお気に入りの選手と個人的に交流できる貴重な機会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ja"/>
              <a:t>サイン入りの公式ユニフォーム: チームの現役選手全員からのサインが入った特別なユニフォーム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ja"/>
              <a:t>オフィシャルクラブグッズ: チームのマフラーやキャップ、ステッカー、バッジなどのグッズ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ja"/>
              <a:t>クラブの歴史本: チームの歴史や成功を紹介した本やDVD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ja"/>
              <a:t>スタジアムツアーチケット: スタジアムの内部を案内してもらえるツアーのチケット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ja"/>
              <a:t>スタジアム内の飲食物一割引券: ゲームデーにスタジアムで利用できる飲食物の割引券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ja"/>
              <a:t>スタジアムのフードコートでの無料食事: スタジアムのフードコートで使用可能な無料食事クーポン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ja"/>
              <a:t>スタジアムのvip席での観戦体験: 最高のロケーションにある席で試合を観戦する権利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9402" y="212673"/>
            <a:ext cx="909750" cy="8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975" y="1613350"/>
            <a:ext cx="4211374" cy="31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今回作ったサービスのシチュエーション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152475"/>
            <a:ext cx="848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シチュエーション：サッカー試合のハーフタイム時	日本vsスペイン戦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ユーザーの画面のみ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観客全観客参加型ミニゲームイベント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→クイズイベントを開催！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クイズに参加し、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各問で正解するとポイントゲット！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ja"/>
              <a:t>サンプルイメージ</a:t>
            </a:r>
            <a:endParaRPr/>
          </a:p>
        </p:txBody>
      </p:sp>
      <p:pic>
        <p:nvPicPr>
          <p:cNvPr id="131" name="Google Shape;131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1" y="1410400"/>
            <a:ext cx="5961326" cy="2881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" name="Google Shape;132;p20"/>
          <p:cNvSpPr txBox="1"/>
          <p:nvPr/>
        </p:nvSpPr>
        <p:spPr>
          <a:xfrm>
            <a:off x="1554900" y="4291725"/>
            <a:ext cx="62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u="sng">
                <a:solidFill>
                  <a:schemeClr val="hlink"/>
                </a:solidFill>
                <a:hlinkClick r:id="rId5"/>
              </a:rPr>
              <a:t>https://interactlive.azurewebsites.net/</a:t>
            </a:r>
            <a:r>
              <a:rPr b="1" lang="ja"/>
              <a:t> ⇐ 実際に使ってみてください！！</a:t>
            </a:r>
            <a:endParaRPr b="1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2676" y="1294975"/>
            <a:ext cx="2691700" cy="13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6766975" y="1801363"/>
            <a:ext cx="1883100" cy="28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chemeClr val="dk1"/>
                </a:solidFill>
              </a:rPr>
              <a:t>ポイントで商品交換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2675" y="2671400"/>
            <a:ext cx="2691700" cy="1620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6632275" y="3337113"/>
            <a:ext cx="2152500" cy="28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chemeClr val="dk1"/>
                </a:solidFill>
              </a:rPr>
              <a:t>ミニゲーム（クイズ）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 title="KDD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938" y="452825"/>
            <a:ext cx="5368126" cy="40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2224350" y="4581050"/>
            <a:ext cx="46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クイズのデモ動画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